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2801600" cy="9601200" type="A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2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A34E0-EF0F-4A34-B9DA-9FE935853204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72FA-ED59-4B60-BE84-64A8E2F056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844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A34E0-EF0F-4A34-B9DA-9FE935853204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72FA-ED59-4B60-BE84-64A8E2F056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40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A34E0-EF0F-4A34-B9DA-9FE935853204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72FA-ED59-4B60-BE84-64A8E2F056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936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A34E0-EF0F-4A34-B9DA-9FE935853204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72FA-ED59-4B60-BE84-64A8E2F056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109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A34E0-EF0F-4A34-B9DA-9FE935853204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72FA-ED59-4B60-BE84-64A8E2F056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67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A34E0-EF0F-4A34-B9DA-9FE935853204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72FA-ED59-4B60-BE84-64A8E2F056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03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A34E0-EF0F-4A34-B9DA-9FE935853204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72FA-ED59-4B60-BE84-64A8E2F056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11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A34E0-EF0F-4A34-B9DA-9FE935853204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72FA-ED59-4B60-BE84-64A8E2F056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6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A34E0-EF0F-4A34-B9DA-9FE935853204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72FA-ED59-4B60-BE84-64A8E2F056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36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A34E0-EF0F-4A34-B9DA-9FE935853204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72FA-ED59-4B60-BE84-64A8E2F056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435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A34E0-EF0F-4A34-B9DA-9FE935853204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72FA-ED59-4B60-BE84-64A8E2F056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51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A34E0-EF0F-4A34-B9DA-9FE935853204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872FA-ED59-4B60-BE84-64A8E2F056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71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ctrTitle"/>
          </p:nvPr>
        </p:nvSpPr>
        <p:spPr>
          <a:xfrm>
            <a:off x="2800350" y="54789"/>
            <a:ext cx="7200900" cy="348566"/>
          </a:xfrm>
        </p:spPr>
        <p:txBody>
          <a:bodyPr>
            <a:normAutofit/>
          </a:bodyPr>
          <a:lstStyle/>
          <a:p>
            <a:r>
              <a:rPr lang="en-US" altLang="ja-JP" sz="1400" b="1" dirty="0"/>
              <a:t>【</a:t>
            </a:r>
            <a:r>
              <a:rPr lang="ja-JP" altLang="en-US" sz="1400" b="1" dirty="0" smtClean="0"/>
              <a:t>高槻市創業</a:t>
            </a:r>
            <a:r>
              <a:rPr lang="ja-JP" altLang="en-US" sz="1400" b="1" dirty="0"/>
              <a:t>・個店支援事業</a:t>
            </a:r>
            <a:r>
              <a:rPr lang="en-US" altLang="ja-JP" sz="1400" b="1" dirty="0"/>
              <a:t>】</a:t>
            </a:r>
            <a:r>
              <a:rPr lang="ja-JP" altLang="en-US" sz="1400" b="1" dirty="0"/>
              <a:t>事業計画（概要）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53644"/>
              </p:ext>
            </p:extLst>
          </p:nvPr>
        </p:nvGraphicFramePr>
        <p:xfrm>
          <a:off x="256505" y="399979"/>
          <a:ext cx="5680999" cy="1807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971">
                  <a:extLst>
                    <a:ext uri="{9D8B030D-6E8A-4147-A177-3AD203B41FA5}">
                      <a16:colId xmlns:a16="http://schemas.microsoft.com/office/drawing/2014/main" val="792707004"/>
                    </a:ext>
                  </a:extLst>
                </a:gridCol>
                <a:gridCol w="2954380">
                  <a:extLst>
                    <a:ext uri="{9D8B030D-6E8A-4147-A177-3AD203B41FA5}">
                      <a16:colId xmlns:a16="http://schemas.microsoft.com/office/drawing/2014/main" val="3705527526"/>
                    </a:ext>
                  </a:extLst>
                </a:gridCol>
                <a:gridCol w="692440">
                  <a:extLst>
                    <a:ext uri="{9D8B030D-6E8A-4147-A177-3AD203B41FA5}">
                      <a16:colId xmlns:a16="http://schemas.microsoft.com/office/drawing/2014/main" val="743240174"/>
                    </a:ext>
                  </a:extLst>
                </a:gridCol>
                <a:gridCol w="1045208">
                  <a:extLst>
                    <a:ext uri="{9D8B030D-6E8A-4147-A177-3AD203B41FA5}">
                      <a16:colId xmlns:a16="http://schemas.microsoft.com/office/drawing/2014/main" val="2757462230"/>
                    </a:ext>
                  </a:extLst>
                </a:gridCol>
              </a:tblGrid>
              <a:tr h="429411">
                <a:tc gridSpan="4"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１．創業者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006" marB="48006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231767"/>
                  </a:ext>
                </a:extLst>
              </a:tr>
              <a:tr h="27939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①氏名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（年齢）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006" marB="480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　　　　　　　　　   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歳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6012" marR="96012" marT="48006" marB="480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②形態</a:t>
                      </a:r>
                    </a:p>
                  </a:txBody>
                  <a:tcPr marL="96012" marR="96012" marT="48006" marB="480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□個人事業主□法人</a:t>
                      </a:r>
                      <a:endParaRPr kumimoji="1"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6012" marR="96012" marT="48006" marB="480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0291320"/>
                  </a:ext>
                </a:extLst>
              </a:tr>
              <a:tr h="515112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③職歴・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　経験等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006" marB="480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6012" marR="96012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233964"/>
                  </a:ext>
                </a:extLst>
              </a:tr>
              <a:tr h="401704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④人的ﾈｯﾄ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　ﾜｰｸ等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006" marB="480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endParaRPr kumimoji="1"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6012" marR="96012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341834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783144"/>
              </p:ext>
            </p:extLst>
          </p:nvPr>
        </p:nvGraphicFramePr>
        <p:xfrm>
          <a:off x="256505" y="2317960"/>
          <a:ext cx="5681000" cy="6789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971">
                  <a:extLst>
                    <a:ext uri="{9D8B030D-6E8A-4147-A177-3AD203B41FA5}">
                      <a16:colId xmlns:a16="http://schemas.microsoft.com/office/drawing/2014/main" val="792707004"/>
                    </a:ext>
                  </a:extLst>
                </a:gridCol>
                <a:gridCol w="990772">
                  <a:extLst>
                    <a:ext uri="{9D8B030D-6E8A-4147-A177-3AD203B41FA5}">
                      <a16:colId xmlns:a16="http://schemas.microsoft.com/office/drawing/2014/main" val="833486127"/>
                    </a:ext>
                  </a:extLst>
                </a:gridCol>
                <a:gridCol w="658650">
                  <a:extLst>
                    <a:ext uri="{9D8B030D-6E8A-4147-A177-3AD203B41FA5}">
                      <a16:colId xmlns:a16="http://schemas.microsoft.com/office/drawing/2014/main" val="3258021493"/>
                    </a:ext>
                  </a:extLst>
                </a:gridCol>
                <a:gridCol w="772327">
                  <a:extLst>
                    <a:ext uri="{9D8B030D-6E8A-4147-A177-3AD203B41FA5}">
                      <a16:colId xmlns:a16="http://schemas.microsoft.com/office/drawing/2014/main" val="2575165422"/>
                    </a:ext>
                  </a:extLst>
                </a:gridCol>
                <a:gridCol w="209831">
                  <a:extLst>
                    <a:ext uri="{9D8B030D-6E8A-4147-A177-3AD203B41FA5}">
                      <a16:colId xmlns:a16="http://schemas.microsoft.com/office/drawing/2014/main" val="719866196"/>
                    </a:ext>
                  </a:extLst>
                </a:gridCol>
                <a:gridCol w="702827">
                  <a:extLst>
                    <a:ext uri="{9D8B030D-6E8A-4147-A177-3AD203B41FA5}">
                      <a16:colId xmlns:a16="http://schemas.microsoft.com/office/drawing/2014/main" val="3420074521"/>
                    </a:ext>
                  </a:extLst>
                </a:gridCol>
                <a:gridCol w="1357622">
                  <a:extLst>
                    <a:ext uri="{9D8B030D-6E8A-4147-A177-3AD203B41FA5}">
                      <a16:colId xmlns:a16="http://schemas.microsoft.com/office/drawing/2014/main" val="3257370753"/>
                    </a:ext>
                  </a:extLst>
                </a:gridCol>
              </a:tblGrid>
              <a:tr h="312507">
                <a:tc gridSpan="7"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２．事業内容・創業動機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006" marB="48006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401127"/>
                  </a:ext>
                </a:extLst>
              </a:tr>
              <a:tr h="599089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①屋号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006" marB="480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6012" marR="96012" marT="48006" marB="480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②業種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業態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006" marB="480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　　　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6012" marR="96012" marT="48006" marB="480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③出店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予定地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006" marB="480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6012" marR="96012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0291320"/>
                  </a:ext>
                </a:extLst>
              </a:tr>
              <a:tr h="431405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④ｺﾝｾﾌﾟﾄ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006" marB="480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kumimoji="1" lang="ja-JP" altLang="en-US" sz="11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6012" marR="96012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995907"/>
                  </a:ext>
                </a:extLst>
              </a:tr>
              <a:tr h="2951595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⑤商品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　ｻｰﾋﾞｽ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006" marB="480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6012" marR="96012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(</a:t>
                      </a:r>
                      <a:r>
                        <a:rPr kumimoji="1" lang="ja-JP" altLang="en-US" sz="1100" smtClean="0"/>
                        <a:t>写真・イメージ図</a:t>
                      </a:r>
                      <a:r>
                        <a:rPr kumimoji="1" lang="en-US" altLang="ja-JP" sz="1100" smtClean="0"/>
                        <a:t>)</a:t>
                      </a:r>
                      <a:endParaRPr kumimoji="1" lang="ja-JP" altLang="en-US" sz="1100" dirty="0"/>
                    </a:p>
                  </a:txBody>
                  <a:tcPr marL="96012" marR="96012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233964"/>
                  </a:ext>
                </a:extLst>
              </a:tr>
              <a:tr h="766773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⑥ｾｰﾙｽ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　ﾎﾟｲﾝﾄ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006" marB="480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kumimoji="1"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6012" marR="96012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110905"/>
                  </a:ext>
                </a:extLst>
              </a:tr>
              <a:tr h="725011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⑦高槻市で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　創業する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　動機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006" marB="480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kumimoji="1"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6012" marR="96012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124867"/>
                  </a:ext>
                </a:extLst>
              </a:tr>
              <a:tr h="599089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⑧店舗ﾃﾞｻﾞｲﾝ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の考え方、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補助金の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活用方法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kumimoji="1"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6012" marR="96012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090045"/>
                  </a:ext>
                </a:extLst>
              </a:tr>
              <a:tr h="250853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⑨店舗規模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006" marB="480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面積：　　㎡（フロア　　㎡、客席数　　席）</a:t>
                      </a:r>
                      <a:endParaRPr kumimoji="1"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6012" marR="96012" marT="48006" marB="480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865413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0539984" y="350749"/>
            <a:ext cx="2090928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825" dirty="0"/>
              <a:t>整理番号</a:t>
            </a:r>
            <a:r>
              <a:rPr kumimoji="1" lang="ja-JP" altLang="en-US" sz="825" dirty="0" smtClean="0"/>
              <a:t>：</a:t>
            </a:r>
            <a:r>
              <a:rPr kumimoji="1" lang="ja-JP" altLang="en-US" sz="825" dirty="0"/>
              <a:t>　</a:t>
            </a:r>
            <a:r>
              <a:rPr kumimoji="1" lang="en-US" altLang="ja-JP" sz="825" dirty="0" smtClean="0"/>
              <a:t>-</a:t>
            </a:r>
            <a:r>
              <a:rPr kumimoji="1" lang="ja-JP" altLang="en-US" sz="825" dirty="0" smtClean="0"/>
              <a:t>　</a:t>
            </a:r>
            <a:r>
              <a:rPr kumimoji="1" lang="en-US" altLang="ja-JP" sz="825" dirty="0" smtClean="0"/>
              <a:t>-</a:t>
            </a:r>
            <a:r>
              <a:rPr kumimoji="1" lang="ja-JP" altLang="en-US" sz="825" dirty="0" smtClean="0"/>
              <a:t>　　</a:t>
            </a:r>
            <a:endParaRPr kumimoji="1" lang="ja-JP" altLang="en-US" sz="825" dirty="0"/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395360"/>
              </p:ext>
            </p:extLst>
          </p:nvPr>
        </p:nvGraphicFramePr>
        <p:xfrm>
          <a:off x="6273193" y="516748"/>
          <a:ext cx="6324395" cy="3477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599">
                  <a:extLst>
                    <a:ext uri="{9D8B030D-6E8A-4147-A177-3AD203B41FA5}">
                      <a16:colId xmlns:a16="http://schemas.microsoft.com/office/drawing/2014/main" val="792707004"/>
                    </a:ext>
                  </a:extLst>
                </a:gridCol>
                <a:gridCol w="5249796">
                  <a:extLst>
                    <a:ext uri="{9D8B030D-6E8A-4147-A177-3AD203B41FA5}">
                      <a16:colId xmlns:a16="http://schemas.microsoft.com/office/drawing/2014/main" val="3705527526"/>
                    </a:ext>
                  </a:extLst>
                </a:gridCol>
              </a:tblGrid>
              <a:tr h="293321">
                <a:tc gridSpan="2"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３．外部環境分析と店舗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231767"/>
                  </a:ext>
                </a:extLst>
              </a:tr>
              <a:tr h="553876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①ﾀｰｹﾞｯﾄ層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3714156"/>
                  </a:ext>
                </a:extLst>
              </a:tr>
              <a:tr h="563671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②ﾀｰｹﾞｯﾄの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　市場動向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0291320"/>
                  </a:ext>
                </a:extLst>
              </a:tr>
              <a:tr h="417812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③広告方法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□ホームページ　　□</a:t>
                      </a:r>
                      <a:r>
                        <a:rPr kumimoji="1" lang="en-US" altLang="ja-JP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SNS</a:t>
                      </a:r>
                      <a:r>
                        <a:rPr kumimoji="1"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　　　）　　□</a:t>
                      </a:r>
                      <a:r>
                        <a:rPr kumimoji="1" lang="en-US" altLang="ja-JP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WEB</a:t>
                      </a:r>
                      <a:r>
                        <a:rPr kumimoji="1"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広告　　□新聞広告・折込</a:t>
                      </a:r>
                      <a:endParaRPr kumimoji="1"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□地域情報誌　　　□ポスティング　　</a:t>
                      </a:r>
                      <a:r>
                        <a:rPr kumimoji="1" lang="ja-JP" altLang="en-US" sz="1100" baseline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□ビラ配り</a:t>
                      </a:r>
                      <a:endParaRPr kumimoji="1"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□その他（プレオープンイベントとして知人数十名を招待）</a:t>
                      </a:r>
                      <a:endParaRPr kumimoji="1"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852204"/>
                  </a:ext>
                </a:extLst>
              </a:tr>
              <a:tr h="781311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④出店予定地、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　物件を選</a:t>
                      </a:r>
                      <a:r>
                        <a:rPr kumimoji="1" lang="ja-JP" altLang="en-US" sz="1100" dirty="0" err="1" smtClean="0">
                          <a:solidFill>
                            <a:schemeClr val="tx1"/>
                          </a:solidFill>
                        </a:rPr>
                        <a:t>ん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1100" dirty="0" err="1" smtClean="0">
                          <a:solidFill>
                            <a:schemeClr val="tx1"/>
                          </a:solidFill>
                        </a:rPr>
                        <a:t>だ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理由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9233964"/>
                  </a:ext>
                </a:extLst>
              </a:tr>
              <a:tr h="713984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⑤周辺の競合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　状況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endParaRPr kumimoji="1"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endParaRPr kumimoji="1"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2370420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937871"/>
              </p:ext>
            </p:extLst>
          </p:nvPr>
        </p:nvGraphicFramePr>
        <p:xfrm>
          <a:off x="6306516" y="4274489"/>
          <a:ext cx="6291072" cy="3420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783">
                  <a:extLst>
                    <a:ext uri="{9D8B030D-6E8A-4147-A177-3AD203B41FA5}">
                      <a16:colId xmlns:a16="http://schemas.microsoft.com/office/drawing/2014/main" val="792707004"/>
                    </a:ext>
                  </a:extLst>
                </a:gridCol>
                <a:gridCol w="963168">
                  <a:extLst>
                    <a:ext uri="{9D8B030D-6E8A-4147-A177-3AD203B41FA5}">
                      <a16:colId xmlns:a16="http://schemas.microsoft.com/office/drawing/2014/main" val="3705527526"/>
                    </a:ext>
                  </a:extLst>
                </a:gridCol>
                <a:gridCol w="1184008">
                  <a:extLst>
                    <a:ext uri="{9D8B030D-6E8A-4147-A177-3AD203B41FA5}">
                      <a16:colId xmlns:a16="http://schemas.microsoft.com/office/drawing/2014/main" val="276568346"/>
                    </a:ext>
                  </a:extLst>
                </a:gridCol>
                <a:gridCol w="516313">
                  <a:extLst>
                    <a:ext uri="{9D8B030D-6E8A-4147-A177-3AD203B41FA5}">
                      <a16:colId xmlns:a16="http://schemas.microsoft.com/office/drawing/2014/main" val="1331158329"/>
                    </a:ext>
                  </a:extLst>
                </a:gridCol>
                <a:gridCol w="640679">
                  <a:extLst>
                    <a:ext uri="{9D8B030D-6E8A-4147-A177-3AD203B41FA5}">
                      <a16:colId xmlns:a16="http://schemas.microsoft.com/office/drawing/2014/main" val="2015470661"/>
                    </a:ext>
                  </a:extLst>
                </a:gridCol>
                <a:gridCol w="465666">
                  <a:extLst>
                    <a:ext uri="{9D8B030D-6E8A-4147-A177-3AD203B41FA5}">
                      <a16:colId xmlns:a16="http://schemas.microsoft.com/office/drawing/2014/main" val="2166767859"/>
                    </a:ext>
                  </a:extLst>
                </a:gridCol>
                <a:gridCol w="167407">
                  <a:extLst>
                    <a:ext uri="{9D8B030D-6E8A-4147-A177-3AD203B41FA5}">
                      <a16:colId xmlns:a16="http://schemas.microsoft.com/office/drawing/2014/main" val="1215949603"/>
                    </a:ext>
                  </a:extLst>
                </a:gridCol>
                <a:gridCol w="1415048">
                  <a:extLst>
                    <a:ext uri="{9D8B030D-6E8A-4147-A177-3AD203B41FA5}">
                      <a16:colId xmlns:a16="http://schemas.microsoft.com/office/drawing/2014/main" val="2676719545"/>
                    </a:ext>
                  </a:extLst>
                </a:gridCol>
              </a:tblGrid>
              <a:tr h="382224">
                <a:tc gridSpan="8"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４．開業資金計画　５．売上計画　６．収支計画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　　　　　　　　　　　　　　　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231767"/>
                  </a:ext>
                </a:extLst>
              </a:tr>
              <a:tr h="246986">
                <a:tc rowSpan="5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①開業資金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ja-JP" altLang="en-US" sz="1100" dirty="0" smtClean="0">
                          <a:latin typeface="+mn-ea"/>
                          <a:ea typeface="+mn-ea"/>
                        </a:rPr>
                        <a:t>収入</a:t>
                      </a:r>
                      <a:endParaRPr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lang="en-US" altLang="ja-JP" sz="11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100" dirty="0" smtClean="0">
                          <a:latin typeface="+mn-ea"/>
                          <a:ea typeface="+mn-ea"/>
                        </a:rPr>
                        <a:t>調達方法</a:t>
                      </a:r>
                      <a:r>
                        <a:rPr lang="en-US" altLang="ja-JP" sz="1100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ｲ</a:t>
                      </a:r>
                      <a:r>
                        <a:rPr lang="en-US" altLang="ja-JP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.</a:t>
                      </a:r>
                      <a:r>
                        <a:rPr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自己資金</a:t>
                      </a:r>
                      <a:endParaRPr lang="en-US" altLang="ja-JP" sz="1100" baseline="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千円</a:t>
                      </a:r>
                      <a:endParaRPr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+mn-ea"/>
                          <a:ea typeface="+mn-ea"/>
                        </a:rPr>
                        <a:t>合計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r"/>
                      <a:r>
                        <a:rPr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千円</a:t>
                      </a:r>
                      <a:endParaRPr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r"/>
                      <a:endParaRPr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0291320"/>
                  </a:ext>
                </a:extLst>
              </a:tr>
              <a:tr h="2308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ﾛ</a:t>
                      </a:r>
                      <a:r>
                        <a:rPr lang="en-US" altLang="ja-JP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.</a:t>
                      </a:r>
                      <a:r>
                        <a:rPr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借入その他</a:t>
                      </a:r>
                      <a:endParaRPr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+mn-ea"/>
                          <a:ea typeface="+mn-ea"/>
                        </a:rPr>
                        <a:t>千円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333987"/>
                  </a:ext>
                </a:extLst>
              </a:tr>
              <a:tr h="214689"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ja-JP" altLang="en-US" sz="1100" dirty="0" smtClean="0">
                          <a:latin typeface="+mn-ea"/>
                          <a:ea typeface="+mn-ea"/>
                        </a:rPr>
                        <a:t>支出</a:t>
                      </a:r>
                      <a:endParaRPr lang="en-US" altLang="ja-JP" sz="1100" dirty="0" smtClean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ﾊ</a:t>
                      </a:r>
                      <a:r>
                        <a:rPr lang="en-US" altLang="ja-JP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.</a:t>
                      </a:r>
                      <a:r>
                        <a:rPr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改装費</a:t>
                      </a:r>
                      <a:endParaRPr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+mn-ea"/>
                          <a:ea typeface="+mn-ea"/>
                        </a:rPr>
                        <a:t>千円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+mn-ea"/>
                          <a:ea typeface="+mn-ea"/>
                        </a:rPr>
                        <a:t>合計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gridSpan="2">
                  <a:txBody>
                    <a:bodyPr/>
                    <a:lstStyle/>
                    <a:p>
                      <a:pPr algn="r"/>
                      <a:r>
                        <a:rPr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千円</a:t>
                      </a:r>
                      <a:endParaRPr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pPr algn="r"/>
                      <a:endParaRPr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9759172"/>
                  </a:ext>
                </a:extLst>
              </a:tr>
              <a:tr h="2254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ﾆ</a:t>
                      </a:r>
                      <a:r>
                        <a:rPr lang="en-US" altLang="ja-JP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.</a:t>
                      </a:r>
                      <a:r>
                        <a:rPr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その他設備</a:t>
                      </a:r>
                      <a:endParaRPr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+mn-ea"/>
                          <a:ea typeface="+mn-ea"/>
                        </a:rPr>
                        <a:t>千円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dirty="0" smtClean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880663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ﾎ</a:t>
                      </a:r>
                      <a:r>
                        <a:rPr lang="en-US" altLang="ja-JP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.</a:t>
                      </a:r>
                      <a:r>
                        <a:rPr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運転資金</a:t>
                      </a:r>
                      <a:endParaRPr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+mn-ea"/>
                          <a:ea typeface="+mn-ea"/>
                        </a:rPr>
                        <a:t>千円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dirty="0" smtClean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704759"/>
                  </a:ext>
                </a:extLst>
              </a:tr>
              <a:tr h="307816">
                <a:tc row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②売上計画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latin typeface="+mn-ea"/>
                          <a:ea typeface="+mn-ea"/>
                        </a:rPr>
                        <a:t>ⅰ</a:t>
                      </a:r>
                      <a:r>
                        <a:rPr lang="ja-JP" altLang="en-US" sz="1100" dirty="0" smtClean="0">
                          <a:latin typeface="+mn-ea"/>
                          <a:ea typeface="+mn-ea"/>
                        </a:rPr>
                        <a:t>日商</a:t>
                      </a:r>
                      <a:r>
                        <a:rPr lang="en-US" altLang="ja-JP" sz="11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100" dirty="0" smtClean="0">
                          <a:latin typeface="+mn-ea"/>
                          <a:ea typeface="+mn-ea"/>
                        </a:rPr>
                        <a:t>平日</a:t>
                      </a:r>
                      <a:r>
                        <a:rPr lang="en-US" altLang="ja-JP" sz="1100" dirty="0" smtClean="0">
                          <a:latin typeface="+mn-ea"/>
                          <a:ea typeface="+mn-ea"/>
                        </a:rPr>
                        <a:t>)</a:t>
                      </a:r>
                      <a:endParaRPr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千円／日</a:t>
                      </a:r>
                      <a:endParaRPr kumimoji="1" lang="ja-JP" altLang="en-US" sz="11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年商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4">
                  <a:txBody>
                    <a:bodyPr/>
                    <a:lstStyle/>
                    <a:p>
                      <a:pPr marL="0" marR="0" lvl="0" indent="0" algn="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千円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233964"/>
                  </a:ext>
                </a:extLst>
              </a:tr>
              <a:tr h="3078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latin typeface="+mn-ea"/>
                          <a:ea typeface="+mn-ea"/>
                        </a:rPr>
                        <a:t>ⅱ</a:t>
                      </a:r>
                      <a:r>
                        <a:rPr lang="ja-JP" altLang="en-US" sz="1100" dirty="0" smtClean="0">
                          <a:latin typeface="+mn-ea"/>
                          <a:ea typeface="+mn-ea"/>
                        </a:rPr>
                        <a:t>日商</a:t>
                      </a:r>
                      <a:r>
                        <a:rPr lang="en-US" altLang="ja-JP" sz="11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100" dirty="0" smtClean="0">
                          <a:latin typeface="+mn-ea"/>
                          <a:ea typeface="+mn-ea"/>
                        </a:rPr>
                        <a:t>休日</a:t>
                      </a:r>
                      <a:r>
                        <a:rPr lang="en-US" altLang="ja-JP" sz="1100" dirty="0" smtClean="0">
                          <a:latin typeface="+mn-ea"/>
                          <a:ea typeface="+mn-ea"/>
                        </a:rPr>
                        <a:t>)</a:t>
                      </a:r>
                      <a:endParaRPr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千円／日</a:t>
                      </a:r>
                      <a:endParaRPr kumimoji="1" lang="ja-JP" altLang="en-US" sz="11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445102"/>
                  </a:ext>
                </a:extLst>
              </a:tr>
              <a:tr h="307816">
                <a:tc rowSpan="4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③収支計画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latin typeface="+mn-ea"/>
                          <a:ea typeface="+mn-ea"/>
                        </a:rPr>
                        <a:t>a </a:t>
                      </a:r>
                      <a:r>
                        <a:rPr lang="ja-JP" altLang="en-US" sz="1100" dirty="0" smtClean="0">
                          <a:latin typeface="+mn-ea"/>
                          <a:ea typeface="+mn-ea"/>
                        </a:rPr>
                        <a:t>年間売上</a:t>
                      </a:r>
                      <a:endParaRPr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千円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411459"/>
                  </a:ext>
                </a:extLst>
              </a:tr>
              <a:tr h="307816">
                <a:tc vMerge="1">
                  <a:txBody>
                    <a:bodyPr/>
                    <a:lstStyle/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latin typeface="+mn-ea"/>
                          <a:ea typeface="+mn-ea"/>
                        </a:rPr>
                        <a:t>b </a:t>
                      </a:r>
                      <a:r>
                        <a:rPr lang="ja-JP" altLang="en-US" sz="1100" dirty="0" smtClean="0">
                          <a:latin typeface="+mn-ea"/>
                          <a:ea typeface="+mn-ea"/>
                        </a:rPr>
                        <a:t>売上原価</a:t>
                      </a:r>
                      <a:endParaRPr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千円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原価率（</a:t>
                      </a:r>
                      <a:r>
                        <a:rPr kumimoji="1" lang="en-US" altLang="ja-JP" sz="1100" dirty="0" smtClean="0"/>
                        <a:t>b/a</a:t>
                      </a:r>
                      <a:r>
                        <a:rPr kumimoji="1" lang="ja-JP" altLang="en-US" sz="1100" dirty="0" smtClean="0"/>
                        <a:t>）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/>
                        <a:t>％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73658"/>
                  </a:ext>
                </a:extLst>
              </a:tr>
              <a:tr h="307816">
                <a:tc vMerge="1">
                  <a:txBody>
                    <a:bodyPr/>
                    <a:lstStyle/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latin typeface="+mn-ea"/>
                          <a:ea typeface="+mn-ea"/>
                        </a:rPr>
                        <a:t>c</a:t>
                      </a:r>
                      <a:r>
                        <a:rPr lang="ja-JP" altLang="en-US" sz="1100" dirty="0" smtClean="0">
                          <a:latin typeface="+mn-ea"/>
                          <a:ea typeface="+mn-ea"/>
                        </a:rPr>
                        <a:t> 諸経費</a:t>
                      </a:r>
                      <a:endParaRPr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</a:t>
                      </a:r>
                      <a:r>
                        <a:rPr kumimoji="1" lang="ja-JP" altLang="en-US" sz="1100" dirty="0" smtClean="0">
                          <a:solidFill>
                            <a:srgbClr val="FF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</a:t>
                      </a:r>
                      <a:r>
                        <a:rPr kumimoji="1"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千円</a:t>
                      </a:r>
                      <a:endParaRPr kumimoji="1" lang="ja-JP" altLang="en-US" sz="11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260709"/>
                  </a:ext>
                </a:extLst>
              </a:tr>
              <a:tr h="307816">
                <a:tc vMerge="1">
                  <a:txBody>
                    <a:bodyPr/>
                    <a:lstStyle/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latin typeface="+mn-ea"/>
                          <a:ea typeface="+mn-ea"/>
                        </a:rPr>
                        <a:t>d</a:t>
                      </a:r>
                      <a:r>
                        <a:rPr lang="ja-JP" altLang="en-US" sz="1100" dirty="0" smtClean="0">
                          <a:latin typeface="+mn-ea"/>
                          <a:ea typeface="+mn-ea"/>
                        </a:rPr>
                        <a:t> 営業利益</a:t>
                      </a:r>
                      <a:endParaRPr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千円</a:t>
                      </a:r>
                      <a:endParaRPr kumimoji="1" lang="ja-JP" altLang="en-US" sz="11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利益率（</a:t>
                      </a:r>
                      <a:r>
                        <a:rPr kumimoji="1" lang="en-US" altLang="ja-JP" sz="1100" dirty="0" smtClean="0"/>
                        <a:t>d/a</a:t>
                      </a:r>
                      <a:r>
                        <a:rPr kumimoji="1" lang="ja-JP" altLang="en-US" sz="1100" dirty="0" smtClean="0"/>
                        <a:t>）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/>
                        <a:t>％</a:t>
                      </a:r>
                      <a:endParaRPr kumimoji="1" lang="ja-JP" altLang="en-US" sz="1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9266398"/>
                  </a:ext>
                </a:extLst>
              </a:tr>
            </a:tbl>
          </a:graphicData>
        </a:graphic>
      </p:graphicFrame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335756"/>
              </p:ext>
            </p:extLst>
          </p:nvPr>
        </p:nvGraphicFramePr>
        <p:xfrm>
          <a:off x="6339840" y="7945823"/>
          <a:ext cx="6291071" cy="1160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532">
                  <a:extLst>
                    <a:ext uri="{9D8B030D-6E8A-4147-A177-3AD203B41FA5}">
                      <a16:colId xmlns:a16="http://schemas.microsoft.com/office/drawing/2014/main" val="792707004"/>
                    </a:ext>
                  </a:extLst>
                </a:gridCol>
                <a:gridCol w="5394539">
                  <a:extLst>
                    <a:ext uri="{9D8B030D-6E8A-4147-A177-3AD203B41FA5}">
                      <a16:colId xmlns:a16="http://schemas.microsoft.com/office/drawing/2014/main" val="3705527526"/>
                    </a:ext>
                  </a:extLst>
                </a:gridCol>
              </a:tblGrid>
              <a:tr h="270392">
                <a:tc gridSpan="2"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</a:rPr>
                        <a:t>７．街のにぎわいづくり・地域貢献等の取組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231767"/>
                  </a:ext>
                </a:extLst>
              </a:tr>
              <a:tr h="890207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市民ニーズ対応、地域貢献等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endParaRPr kumimoji="1" lang="en-US" altLang="ja-JP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endParaRPr kumimoji="1" lang="ja-JP" altLang="en-US" sz="11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0291320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126348" y="122980"/>
            <a:ext cx="125287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</a:t>
            </a:r>
            <a:r>
              <a:rPr kumimoji="1" lang="ja-JP" altLang="en-US" sz="1200" dirty="0" smtClean="0"/>
              <a:t>様式第２号）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12264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</TotalTime>
  <Words>393</Words>
  <Application>Microsoft Office PowerPoint</Application>
  <PresentationFormat>A3 297x420 mm</PresentationFormat>
  <Paragraphs>92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【高槻市創業・個店支援事業】事業計画（概要）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【高槻市地域商業活性化創業・個店支援事業】事業計画（概要）</dc:title>
  <dc:creator>高槻市</dc:creator>
  <cp:lastModifiedBy>高槻市</cp:lastModifiedBy>
  <cp:revision>14</cp:revision>
  <cp:lastPrinted>2024-07-18T06:47:23Z</cp:lastPrinted>
  <dcterms:created xsi:type="dcterms:W3CDTF">2024-07-03T06:42:14Z</dcterms:created>
  <dcterms:modified xsi:type="dcterms:W3CDTF">2024-09-17T10:30:34Z</dcterms:modified>
</cp:coreProperties>
</file>